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4"/>
    <p:sldMasterId id="2147483739" r:id="rId5"/>
    <p:sldMasterId id="2147483762" r:id="rId6"/>
    <p:sldMasterId id="2147483786" r:id="rId7"/>
    <p:sldMasterId id="2147483797" r:id="rId8"/>
    <p:sldMasterId id="2147483802" r:id="rId9"/>
    <p:sldMasterId id="2147483825" r:id="rId10"/>
  </p:sldMasterIdLst>
  <p:notesMasterIdLst>
    <p:notesMasterId r:id="rId22"/>
  </p:notesMasterIdLst>
  <p:handoutMasterIdLst>
    <p:handoutMasterId r:id="rId23"/>
  </p:handoutMasterIdLst>
  <p:sldIdLst>
    <p:sldId id="263" r:id="rId11"/>
    <p:sldId id="264" r:id="rId12"/>
    <p:sldId id="265" r:id="rId13"/>
    <p:sldId id="266" r:id="rId14"/>
    <p:sldId id="267" r:id="rId15"/>
    <p:sldId id="268" r:id="rId16"/>
    <p:sldId id="269" r:id="rId17"/>
    <p:sldId id="273"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4671" autoAdjust="0"/>
  </p:normalViewPr>
  <p:slideViewPr>
    <p:cSldViewPr>
      <p:cViewPr varScale="1">
        <p:scale>
          <a:sx n="66" d="100"/>
          <a:sy n="66" d="100"/>
        </p:scale>
        <p:origin x="1380"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6/12/2018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716457"/>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371466"/>
            <a:ext cx="4500594"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4"/>
          <p:cNvSpPr>
            <a:spLocks noChangeArrowheads="1"/>
          </p:cNvSpPr>
          <p:nvPr/>
        </p:nvSpPr>
        <p:spPr bwMode="auto">
          <a:xfrm>
            <a:off x="-27384" y="90949"/>
            <a:ext cx="6500813" cy="232579"/>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Arial" panose="020B0604020202020204" pitchFamily="34" charset="0"/>
                <a:cs typeface="Arial" panose="020B0604020202020204" pitchFamily="34" charset="0"/>
              </a:rPr>
              <a:t>Introduction to Java Web Services 2.0</a:t>
            </a:r>
            <a:r>
              <a:rPr lang="en-US" sz="1050" baseline="0" dirty="0">
                <a:solidFill>
                  <a:schemeClr val="tx1"/>
                </a:solidFill>
                <a:latin typeface="Arial" panose="020B0604020202020204" pitchFamily="34" charset="0"/>
                <a:cs typeface="Arial" panose="020B0604020202020204" pitchFamily="34" charset="0"/>
              </a:rPr>
              <a:t> </a:t>
            </a:r>
            <a:r>
              <a:rPr lang="en-US" sz="1050" dirty="0">
                <a:solidFill>
                  <a:schemeClr val="tx1"/>
                </a:solidFill>
                <a:latin typeface="Arial" panose="020B0604020202020204" pitchFamily="34" charset="0"/>
                <a:cs typeface="Arial" panose="020B0604020202020204" pitchFamily="34" charset="0"/>
              </a:rPr>
              <a:t>(SOAP &amp; REST)</a:t>
            </a: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560354"/>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76916" y="4371466"/>
            <a:ext cx="4500594" cy="411480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©2016 Capgemini. All rights reserved.</a:t>
            </a:r>
            <a:br>
              <a:rPr lang="en-US" dirty="0"/>
            </a:br>
            <a:r>
              <a:rPr lang="en-US" dirty="0"/>
              <a:t>The information contained in this document is proprietary and confidential. For Capgemini only.</a:t>
            </a:r>
          </a:p>
        </p:txBody>
      </p:sp>
      <p:sp>
        <p:nvSpPr>
          <p:cNvPr id="5" name="Slide Image Placeholder 4"/>
          <p:cNvSpPr>
            <a:spLocks noGrp="1" noRot="1" noChangeAspect="1"/>
          </p:cNvSpPr>
          <p:nvPr>
            <p:ph type="sldImg"/>
          </p:nvPr>
        </p:nvSpPr>
        <p:spPr>
          <a:xfrm>
            <a:off x="1639888" y="665163"/>
            <a:ext cx="4572000" cy="3429000"/>
          </a:xfrm>
        </p:spPr>
      </p:sp>
    </p:spTree>
    <p:extLst>
      <p:ext uri="{BB962C8B-B14F-4D97-AF65-F5344CB8AC3E}">
        <p14:creationId xmlns:p14="http://schemas.microsoft.com/office/powerpoint/2010/main" val="134190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198620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68253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92709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89088"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7098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95793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768158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49288"/>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780383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82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208969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143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052263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a:xfrm>
            <a:off x="1571625" y="665163"/>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772265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5.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416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76540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70267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420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502667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1421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0914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781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181712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019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9268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741598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730550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568770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579841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305525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4295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960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56862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26746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90783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072396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187055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738892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065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30390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4145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0707638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3114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28548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574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20111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229940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71305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558307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723899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8822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553521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80153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22289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4700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75272604"/>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2512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9146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2638843904"/>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089219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06112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37888718"/>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835874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8324989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19183897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14292490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709007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5680569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0770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6/12/2018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408257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109245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303653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13607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159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21628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873218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28716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6612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932026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8077189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2502163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6038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33913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9088208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620316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4659487"/>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22835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537782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9081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21808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630734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325174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54397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984560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33861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67727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5951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883549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8043714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173943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030348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3257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963180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830546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205630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2688449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557524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680071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410769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273272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2928859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155374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2.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4.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image" Target="../media/image2.sv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image" Target="../media/image2.sv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pn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1.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2.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522909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82" r:id="rId5"/>
    <p:sldLayoutId id="2147483783" r:id="rId6"/>
    <p:sldLayoutId id="2147483784" r:id="rId7"/>
    <p:sldLayoutId id="2147483785" r:id="rId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527390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66653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2606347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03261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83063288"/>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18030000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hyperlink" Target="https://docs.oracle.com/javaee/6/tutorial/doc/giepu.html" TargetMode="External"/><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hyperlink" Target="http://www.service-architecture.com/articles/web-services/web_services_explained.html" TargetMode="External"/><Relationship Id="rId4" Type="http://schemas.openxmlformats.org/officeDocument/2006/relationships/hyperlink" Target="https://docs.oracle.com/javaee/6/tutorial/doc/bnay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67544" y="2662334"/>
            <a:ext cx="5400600" cy="89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3700" b="1" dirty="0" smtClean="0">
                <a:solidFill>
                  <a:schemeClr val="tx2"/>
                </a:solidFill>
                <a:ea typeface="+mj-ea"/>
              </a:rPr>
              <a:t>Web </a:t>
            </a:r>
            <a:r>
              <a:rPr lang="en-US" sz="3700" b="1" dirty="0">
                <a:solidFill>
                  <a:schemeClr val="tx2"/>
                </a:solidFill>
                <a:ea typeface="+mj-ea"/>
              </a:rPr>
              <a:t>Services </a:t>
            </a:r>
            <a:endParaRPr lang="en-US" sz="3700" b="1" dirty="0" smtClean="0">
              <a:solidFill>
                <a:schemeClr val="tx2"/>
              </a:solidFill>
              <a:ea typeface="+mj-ea"/>
            </a:endParaRPr>
          </a:p>
          <a:p>
            <a:pPr defTabSz="914342" eaLnBrk="1" hangingPunct="1">
              <a:lnSpc>
                <a:spcPct val="85000"/>
              </a:lnSpc>
              <a:spcBef>
                <a:spcPct val="0"/>
              </a:spcBef>
            </a:pPr>
            <a:r>
              <a:rPr lang="en-US" sz="2400" dirty="0" smtClean="0">
                <a:solidFill>
                  <a:schemeClr val="tx2"/>
                </a:solidFill>
              </a:rPr>
              <a:t>Lesson </a:t>
            </a:r>
            <a:r>
              <a:rPr lang="en-US" sz="2400" dirty="0">
                <a:solidFill>
                  <a:schemeClr val="tx2"/>
                </a:solidFill>
              </a:rPr>
              <a:t>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Next Step Courses (if applicable)</a:t>
            </a:r>
            <a:endParaRPr lang="en-US" sz="2400" dirty="0"/>
          </a:p>
        </p:txBody>
      </p:sp>
      <p:sp>
        <p:nvSpPr>
          <p:cNvPr id="2" name="Content Placeholder 1"/>
          <p:cNvSpPr>
            <a:spLocks noGrp="1"/>
          </p:cNvSpPr>
          <p:nvPr>
            <p:ph idx="1"/>
          </p:nvPr>
        </p:nvSpPr>
        <p:spPr/>
        <p:txBody>
          <a:bodyPr/>
          <a:lstStyle/>
          <a:p>
            <a:r>
              <a:rPr lang="en-US" dirty="0"/>
              <a:t>Integrating Java Web Services with Spring based applications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23528" y="577851"/>
            <a:ext cx="8229600" cy="792162"/>
          </a:xfrm>
        </p:spPr>
        <p:txBody>
          <a:bodyPr>
            <a:normAutofit/>
          </a:bodyPr>
          <a:lstStyle/>
          <a:p>
            <a:r>
              <a:rPr lang="en-US" dirty="0"/>
              <a:t>Other Parallel Technology Areas</a:t>
            </a:r>
            <a:endParaRPr lang="en-US" sz="2400" dirty="0"/>
          </a:p>
        </p:txBody>
      </p:sp>
      <p:sp>
        <p:nvSpPr>
          <p:cNvPr id="2" name="Content Placeholder 1"/>
          <p:cNvSpPr>
            <a:spLocks noGrp="1"/>
          </p:cNvSpPr>
          <p:nvPr>
            <p:ph idx="1"/>
          </p:nvPr>
        </p:nvSpPr>
        <p:spPr/>
        <p:txBody>
          <a:bodyPr/>
          <a:lstStyle/>
          <a:p>
            <a:r>
              <a:rPr lang="en-US" dirty="0"/>
              <a:t>Web services are often compared to remote procedure call</a:t>
            </a:r>
          </a:p>
          <a:p>
            <a:r>
              <a:rPr lang="en-US" dirty="0"/>
              <a:t>Web services can also be mapped to CORBA</a:t>
            </a:r>
          </a:p>
        </p:txBody>
      </p:sp>
      <p:sp>
        <p:nvSpPr>
          <p:cNvPr id="4" name="Footer Placeholder 3"/>
          <p:cNvSpPr>
            <a:spLocks noGrp="1"/>
          </p:cNvSpPr>
          <p:nvPr>
            <p:ph type="ftr" sz="quarter" idx="11"/>
          </p:nvPr>
        </p:nvSpPr>
        <p:spPr/>
        <p:txBody>
          <a:bodyPr/>
          <a:lstStyle/>
          <a:p>
            <a:r>
              <a:rPr lang="en-US"/>
              <a:t>Capgemini Internal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Group 53"/>
          <p:cNvGraphicFramePr>
            <a:graphicFrameLocks noGrp="1"/>
          </p:cNvGraphicFramePr>
          <p:nvPr>
            <p:ph type="dgm" sz="quarter" idx="11"/>
            <p:extLst>
              <p:ext uri="{D42A27DB-BD31-4B8C-83A1-F6EECF244321}">
                <p14:modId xmlns:p14="http://schemas.microsoft.com/office/powerpoint/2010/main" val="2379744096"/>
              </p:ext>
            </p:extLst>
          </p:nvPr>
        </p:nvGraphicFramePr>
        <p:xfrm>
          <a:off x="467544" y="2636912"/>
          <a:ext cx="6808788" cy="2248763"/>
        </p:xfrm>
        <a:graphic>
          <a:graphicData uri="http://schemas.openxmlformats.org/drawingml/2006/table">
            <a:tbl>
              <a:tblPr/>
              <a:tblGrid>
                <a:gridCol w="851099">
                  <a:extLst>
                    <a:ext uri="{9D8B030D-6E8A-4147-A177-3AD203B41FA5}">
                      <a16:colId xmlns="" xmlns:a16="http://schemas.microsoft.com/office/drawing/2014/main" val="20000"/>
                    </a:ext>
                  </a:extLst>
                </a:gridCol>
                <a:gridCol w="1229364">
                  <a:extLst>
                    <a:ext uri="{9D8B030D-6E8A-4147-A177-3AD203B41FA5}">
                      <a16:colId xmlns="" xmlns:a16="http://schemas.microsoft.com/office/drawing/2014/main" val="20001"/>
                    </a:ext>
                  </a:extLst>
                </a:gridCol>
                <a:gridCol w="1450020">
                  <a:extLst>
                    <a:ext uri="{9D8B030D-6E8A-4147-A177-3AD203B41FA5}">
                      <a16:colId xmlns="" xmlns:a16="http://schemas.microsoft.com/office/drawing/2014/main" val="20002"/>
                    </a:ext>
                  </a:extLst>
                </a:gridCol>
                <a:gridCol w="1386975">
                  <a:extLst>
                    <a:ext uri="{9D8B030D-6E8A-4147-A177-3AD203B41FA5}">
                      <a16:colId xmlns="" xmlns:a16="http://schemas.microsoft.com/office/drawing/2014/main" val="20003"/>
                    </a:ext>
                  </a:extLst>
                </a:gridCol>
                <a:gridCol w="1891330">
                  <a:extLst>
                    <a:ext uri="{9D8B030D-6E8A-4147-A177-3AD203B41FA5}">
                      <a16:colId xmlns="" xmlns:a16="http://schemas.microsoft.com/office/drawing/2014/main" val="20004"/>
                    </a:ext>
                  </a:extLst>
                </a:gridCol>
              </a:tblGrid>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Date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Course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Software Version No.</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Developer / SME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Change Record Remarks</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7957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1"/>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1.0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2.0</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Hema G</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Created New Course</a:t>
                      </a: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108960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May-2016</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2.0</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2.0</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normalizeH="0" baseline="0" dirty="0">
                          <a:ln>
                            <a:noFill/>
                          </a:ln>
                          <a:solidFill>
                            <a:schemeClr val="tx1"/>
                          </a:solidFill>
                          <a:effectLst/>
                          <a:latin typeface="+mn-lt"/>
                          <a:ea typeface="+mn-ea"/>
                          <a:cs typeface="+mn-cs"/>
                        </a:rPr>
                        <a:t>Yukti A Valecha</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a:ln>
                            <a:noFill/>
                          </a:ln>
                          <a:solidFill>
                            <a:schemeClr val="tx1"/>
                          </a:solidFill>
                          <a:effectLst/>
                          <a:latin typeface="+mn-lt"/>
                        </a:rPr>
                        <a:t>Modified as per TOC for ELTP</a:t>
                      </a:r>
                      <a:endParaRPr kumimoji="0" lang="en-US" sz="1200" b="1" i="0" u="none" strike="noStrike" cap="none" normalizeH="0" baseline="0" dirty="0">
                        <a:ln>
                          <a:noFill/>
                        </a:ln>
                        <a:solidFill>
                          <a:schemeClr val="tx2"/>
                        </a:solidFill>
                        <a:effectLst/>
                        <a:latin typeface="+mn-lt"/>
                      </a:endParaRPr>
                    </a:p>
                  </a:txBody>
                  <a:tcPr marL="75653" marR="7565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3" name="Title 2"/>
          <p:cNvSpPr>
            <a:spLocks noGrp="1"/>
          </p:cNvSpPr>
          <p:nvPr>
            <p:ph type="title"/>
          </p:nvPr>
        </p:nvSpPr>
        <p:spPr>
          <a:xfrm>
            <a:off x="323528" y="719456"/>
            <a:ext cx="4374356" cy="863600"/>
          </a:xfrm>
        </p:spPr>
        <p:txBody>
          <a:bodyPr>
            <a:normAutofit/>
          </a:bodyPr>
          <a:lstStyle/>
          <a:p>
            <a:r>
              <a:rPr lang="en-US" sz="2800" dirty="0"/>
              <a:t>Document History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79512" y="404664"/>
            <a:ext cx="9144000" cy="1001713"/>
          </a:xfrm>
        </p:spPr>
        <p:txBody>
          <a:bodyPr>
            <a:normAutofit/>
          </a:bodyPr>
          <a:lstStyle/>
          <a:p>
            <a:r>
              <a:rPr lang="en-US" sz="2000" dirty="0"/>
              <a:t>Course Goals and Non Goals</a:t>
            </a:r>
          </a:p>
        </p:txBody>
      </p:sp>
      <p:sp>
        <p:nvSpPr>
          <p:cNvPr id="3" name="Content Placeholder 2"/>
          <p:cNvSpPr>
            <a:spLocks noGrp="1"/>
          </p:cNvSpPr>
          <p:nvPr>
            <p:ph idx="4294967295"/>
          </p:nvPr>
        </p:nvSpPr>
        <p:spPr>
          <a:xfrm>
            <a:off x="298450" y="1495425"/>
            <a:ext cx="8845550" cy="4643438"/>
          </a:xfrm>
        </p:spPr>
        <p:txBody>
          <a:bodyPr>
            <a:normAutofit/>
          </a:bodyPr>
          <a:lstStyle/>
          <a:p>
            <a:r>
              <a:rPr lang="en-US" sz="1800" dirty="0"/>
              <a:t>Course Goals</a:t>
            </a:r>
          </a:p>
          <a:p>
            <a:pPr lvl="1"/>
            <a:r>
              <a:rPr lang="en-US" sz="1800" dirty="0"/>
              <a:t>Learning core concepts of Java Web Services version 2.0 </a:t>
            </a:r>
          </a:p>
          <a:p>
            <a:pPr lvl="1"/>
            <a:r>
              <a:rPr lang="en-US" sz="1800" dirty="0"/>
              <a:t>Developing applications using JWS2.0 API stack</a:t>
            </a:r>
          </a:p>
          <a:p>
            <a:pPr lvl="1"/>
            <a:r>
              <a:rPr lang="en-US" sz="1800" dirty="0"/>
              <a:t>Developing REST </a:t>
            </a:r>
            <a:r>
              <a:rPr lang="en-US" sz="1800" dirty="0" err="1"/>
              <a:t>WebService</a:t>
            </a:r>
            <a:r>
              <a:rPr lang="en-US" sz="1800" dirty="0"/>
              <a:t> with Spring Framework</a:t>
            </a:r>
          </a:p>
          <a:p>
            <a:pPr lvl="1"/>
            <a:endParaRPr lang="en-US" sz="1800" dirty="0"/>
          </a:p>
          <a:p>
            <a:endParaRPr lang="en-US" sz="1800" dirty="0"/>
          </a:p>
          <a:p>
            <a:r>
              <a:rPr lang="en-US" sz="1800" dirty="0"/>
              <a:t>Course Non Goals </a:t>
            </a:r>
          </a:p>
          <a:p>
            <a:pPr lvl="1"/>
            <a:r>
              <a:rPr lang="en-US" sz="1800" dirty="0"/>
              <a:t>Developing Enterprise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a:xfrm>
            <a:off x="251520" y="775196"/>
            <a:ext cx="4176464" cy="5307607"/>
          </a:xfrm>
        </p:spPr>
        <p:txBody>
          <a:bodyPr>
            <a:normAutofit fontScale="40000" lnSpcReduction="20000"/>
          </a:bodyPr>
          <a:lstStyle/>
          <a:p>
            <a:r>
              <a:rPr lang="en-US" dirty="0"/>
              <a:t>Java 1.6 or higher</a:t>
            </a:r>
          </a:p>
          <a:p>
            <a:r>
              <a:rPr lang="en-US" dirty="0"/>
              <a:t>Servlet/JSP</a:t>
            </a:r>
          </a:p>
          <a:p>
            <a:r>
              <a:rPr lang="en-US" dirty="0"/>
              <a:t>HTML/XML</a:t>
            </a:r>
          </a:p>
          <a:p>
            <a:r>
              <a:rPr lang="en-US" dirty="0"/>
              <a:t>Spring Framework</a:t>
            </a:r>
          </a:p>
          <a:p>
            <a:r>
              <a:rPr lang="en-US" dirty="0"/>
              <a:t>Concepts of Spring MVC framework</a:t>
            </a:r>
          </a:p>
          <a:p>
            <a:r>
              <a:rPr lang="en-US" dirty="0"/>
              <a:t>Tools</a:t>
            </a:r>
          </a:p>
          <a:p>
            <a:pPr lvl="1"/>
            <a:r>
              <a:rPr lang="en-US" dirty="0"/>
              <a:t>Eclipse</a:t>
            </a:r>
          </a:p>
          <a:p>
            <a:pPr lvl="1"/>
            <a:r>
              <a:rPr lang="en-US" dirty="0" err="1"/>
              <a:t>Wildfly</a:t>
            </a:r>
            <a:r>
              <a:rPr lang="en-US" dirty="0"/>
              <a:t> 8.0 or above</a:t>
            </a:r>
          </a:p>
          <a:p>
            <a:pPr lvl="2"/>
            <a:endParaRPr lang="en-US" dirty="0"/>
          </a:p>
        </p:txBody>
      </p:sp>
      <p:sp>
        <p:nvSpPr>
          <p:cNvPr id="7" name="Title 6"/>
          <p:cNvSpPr>
            <a:spLocks noGrp="1"/>
          </p:cNvSpPr>
          <p:nvPr>
            <p:ph type="title" idx="4294967295"/>
          </p:nvPr>
        </p:nvSpPr>
        <p:spPr>
          <a:xfrm>
            <a:off x="107504" y="243450"/>
            <a:ext cx="2699792" cy="548679"/>
          </a:xfrm>
        </p:spPr>
        <p:txBody>
          <a:bodyPr>
            <a:normAutofit/>
          </a:bodyPr>
          <a:lstStyle/>
          <a:p>
            <a:r>
              <a:rPr lang="en-US" sz="2800" dirty="0"/>
              <a:t>Pre-requisites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p:txBody>
          <a:bodyPr/>
          <a:lstStyle/>
          <a:p>
            <a:r>
              <a:rPr lang="en-US" dirty="0"/>
              <a:t>Developers, Programmers.</a:t>
            </a:r>
          </a:p>
        </p:txBody>
      </p:sp>
      <p:sp>
        <p:nvSpPr>
          <p:cNvPr id="7" name="Title 6"/>
          <p:cNvSpPr>
            <a:spLocks noGrp="1"/>
          </p:cNvSpPr>
          <p:nvPr>
            <p:ph type="title" idx="4294967295"/>
          </p:nvPr>
        </p:nvSpPr>
        <p:spPr>
          <a:xfrm>
            <a:off x="5795963" y="2705100"/>
            <a:ext cx="3348037" cy="1001713"/>
          </a:xfrm>
        </p:spPr>
        <p:txBody>
          <a:bodyPr>
            <a:normAutofit/>
          </a:bodyPr>
          <a:lstStyle/>
          <a:p>
            <a:r>
              <a:rPr lang="en-US" dirty="0"/>
              <a:t>Intended Audience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51520" y="218280"/>
            <a:ext cx="9144000" cy="1001713"/>
          </a:xfrm>
        </p:spPr>
        <p:txBody>
          <a:bodyPr>
            <a:normAutofit/>
          </a:bodyPr>
          <a:lstStyle/>
          <a:p>
            <a:r>
              <a:rPr lang="en-US" sz="2000" dirty="0"/>
              <a:t>Day Wise Schedule</a:t>
            </a:r>
          </a:p>
        </p:txBody>
      </p:sp>
      <p:sp>
        <p:nvSpPr>
          <p:cNvPr id="2" name="Content Placeholder 1"/>
          <p:cNvSpPr>
            <a:spLocks noGrp="1"/>
          </p:cNvSpPr>
          <p:nvPr>
            <p:ph idx="4294967295"/>
          </p:nvPr>
        </p:nvSpPr>
        <p:spPr>
          <a:xfrm>
            <a:off x="255256" y="1052736"/>
            <a:ext cx="7884616" cy="4637088"/>
          </a:xfrm>
        </p:spPr>
        <p:txBody>
          <a:bodyPr/>
          <a:lstStyle/>
          <a:p>
            <a:r>
              <a:rPr lang="en-US" sz="1800" dirty="0"/>
              <a:t>Day 1</a:t>
            </a:r>
          </a:p>
          <a:p>
            <a:pPr lvl="1"/>
            <a:r>
              <a:rPr lang="en-US" sz="1600" dirty="0"/>
              <a:t>Lesson 1: Introduction to Web Services</a:t>
            </a:r>
          </a:p>
          <a:p>
            <a:pPr lvl="1"/>
            <a:r>
              <a:rPr lang="en-US" sz="1600" dirty="0"/>
              <a:t>Lesson 2: Working with JAX-WS </a:t>
            </a:r>
          </a:p>
          <a:p>
            <a:pPr lvl="1"/>
            <a:r>
              <a:rPr lang="en-US" sz="1600" dirty="0"/>
              <a:t>Lesson 3: </a:t>
            </a:r>
            <a:r>
              <a:rPr lang="en-US" sz="1600" b="1" dirty="0"/>
              <a:t>Introduction to REST</a:t>
            </a:r>
            <a:endParaRPr lang="en-US" sz="1600" dirty="0"/>
          </a:p>
          <a:p>
            <a:pPr lvl="1"/>
            <a:r>
              <a:rPr lang="en-US" sz="1600" dirty="0"/>
              <a:t>Lesson 4: Working with </a:t>
            </a:r>
            <a:r>
              <a:rPr lang="en-US" sz="1600" dirty="0" smtClean="0"/>
              <a:t>JAX-RS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98516" y="402781"/>
            <a:ext cx="8229600" cy="792162"/>
          </a:xfrm>
        </p:spPr>
        <p:txBody>
          <a:bodyPr>
            <a:normAutofit/>
          </a:bodyPr>
          <a:lstStyle/>
          <a:p>
            <a:r>
              <a:rPr lang="en-US" sz="2000" dirty="0"/>
              <a:t>Table of Contents</a:t>
            </a:r>
          </a:p>
        </p:txBody>
      </p:sp>
      <p:sp>
        <p:nvSpPr>
          <p:cNvPr id="2" name="Content Placeholder 1"/>
          <p:cNvSpPr>
            <a:spLocks noGrp="1"/>
          </p:cNvSpPr>
          <p:nvPr>
            <p:ph idx="1"/>
          </p:nvPr>
        </p:nvSpPr>
        <p:spPr>
          <a:xfrm>
            <a:off x="298516" y="1412776"/>
            <a:ext cx="8712115" cy="4725741"/>
          </a:xfrm>
        </p:spPr>
        <p:txBody>
          <a:bodyPr/>
          <a:lstStyle/>
          <a:p>
            <a:r>
              <a:rPr lang="en-US" sz="1800" dirty="0"/>
              <a:t>Lesson 1: Introduction to Web Services </a:t>
            </a:r>
          </a:p>
          <a:p>
            <a:pPr marL="342900" lvl="1" indent="0">
              <a:buNone/>
            </a:pPr>
            <a:r>
              <a:rPr lang="en-US" sz="1600" dirty="0"/>
              <a:t>1.1. What are Web Services?</a:t>
            </a:r>
          </a:p>
          <a:p>
            <a:pPr marL="342900" lvl="1" indent="0">
              <a:buNone/>
            </a:pPr>
            <a:r>
              <a:rPr lang="en-US" sz="1600" dirty="0"/>
              <a:t>1.2. HTTP and SOAP Messages</a:t>
            </a:r>
          </a:p>
          <a:p>
            <a:pPr marL="342900" lvl="1" indent="0">
              <a:buNone/>
            </a:pPr>
            <a:r>
              <a:rPr lang="en-US" sz="1600" dirty="0"/>
              <a:t>1.3: Overview of JAX-WS and JAX-RS</a:t>
            </a:r>
          </a:p>
          <a:p>
            <a:pPr marL="0" indent="0">
              <a:buNone/>
            </a:pPr>
            <a:endParaRPr lang="en-US" dirty="0"/>
          </a:p>
          <a:p>
            <a:r>
              <a:rPr lang="en-US" sz="1800" dirty="0"/>
              <a:t>Lesson 2: Working with JAX-WS</a:t>
            </a:r>
          </a:p>
          <a:p>
            <a:pPr marL="342900" lvl="1" indent="0">
              <a:buNone/>
            </a:pPr>
            <a:r>
              <a:rPr lang="en-US" sz="1600" dirty="0"/>
              <a:t>2.1  Overview</a:t>
            </a:r>
          </a:p>
          <a:p>
            <a:pPr marL="342900" lvl="1" indent="0">
              <a:buNone/>
            </a:pPr>
            <a:r>
              <a:rPr lang="en-US" sz="1600" dirty="0"/>
              <a:t>2.2  Creating JAX-WS web service</a:t>
            </a:r>
          </a:p>
          <a:p>
            <a:pPr marL="342900" lvl="1" indent="0">
              <a:buNone/>
            </a:pPr>
            <a:r>
              <a:rPr lang="en-US" sz="1600" dirty="0"/>
              <a:t>2.3  Consuming web service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5180" y="402781"/>
            <a:ext cx="8229600" cy="579755"/>
          </a:xfrm>
        </p:spPr>
        <p:txBody>
          <a:bodyPr>
            <a:normAutofit/>
          </a:bodyPr>
          <a:lstStyle/>
          <a:p>
            <a:r>
              <a:rPr lang="en-US" sz="2000" dirty="0"/>
              <a:t>Table of Contents</a:t>
            </a:r>
          </a:p>
        </p:txBody>
      </p:sp>
      <p:sp>
        <p:nvSpPr>
          <p:cNvPr id="2" name="Content Placeholder 1"/>
          <p:cNvSpPr>
            <a:spLocks noGrp="1"/>
          </p:cNvSpPr>
          <p:nvPr>
            <p:ph idx="1"/>
          </p:nvPr>
        </p:nvSpPr>
        <p:spPr>
          <a:xfrm>
            <a:off x="215942" y="1165099"/>
            <a:ext cx="8712115" cy="5373813"/>
          </a:xfrm>
        </p:spPr>
        <p:txBody>
          <a:bodyPr>
            <a:normAutofit/>
          </a:bodyPr>
          <a:lstStyle/>
          <a:p>
            <a:r>
              <a:rPr lang="en-US" sz="1800" dirty="0"/>
              <a:t>Lesson 3: </a:t>
            </a:r>
            <a:r>
              <a:rPr lang="en-US" sz="1800" b="1" dirty="0"/>
              <a:t>Introduction to REST</a:t>
            </a:r>
            <a:endParaRPr lang="en-US" sz="1800" dirty="0"/>
          </a:p>
          <a:p>
            <a:r>
              <a:rPr lang="en-US" sz="1200" dirty="0"/>
              <a:t>	</a:t>
            </a:r>
            <a:r>
              <a:rPr lang="en-US" sz="1600" dirty="0"/>
              <a:t>3.1 REST fundamentals</a:t>
            </a:r>
          </a:p>
          <a:p>
            <a:pPr lvl="1" indent="0">
              <a:buNone/>
            </a:pPr>
            <a:r>
              <a:rPr lang="en-US" sz="1600" dirty="0"/>
              <a:t>	3.2 Principle of REST</a:t>
            </a:r>
          </a:p>
          <a:p>
            <a:pPr lvl="1" indent="0">
              <a:buNone/>
            </a:pPr>
            <a:r>
              <a:rPr lang="en-US" sz="1600" dirty="0"/>
              <a:t>	3.3 REST resources and their representations</a:t>
            </a:r>
          </a:p>
          <a:p>
            <a:pPr lvl="1" indent="0">
              <a:buNone/>
            </a:pPr>
            <a:r>
              <a:rPr lang="en-US" sz="1600" dirty="0"/>
              <a:t>	3.4 HTTP methods</a:t>
            </a:r>
          </a:p>
          <a:p>
            <a:r>
              <a:rPr lang="en-US" altLang="en-US" sz="1600" dirty="0"/>
              <a:t>	3.5 List of REST Frameworks</a:t>
            </a:r>
          </a:p>
          <a:p>
            <a:r>
              <a:rPr lang="en-US" altLang="en-US" sz="1600" dirty="0"/>
              <a:t>	3.6 Benefits of RESTful Design</a:t>
            </a:r>
          </a:p>
          <a:p>
            <a:r>
              <a:rPr lang="en-US" sz="1800" dirty="0"/>
              <a:t>Lesson 4: Working with JAX-RS</a:t>
            </a:r>
          </a:p>
          <a:p>
            <a:pPr marL="685800" lvl="2" indent="0">
              <a:buNone/>
            </a:pPr>
            <a:r>
              <a:rPr lang="en-US" sz="1600" dirty="0"/>
              <a:t>4.1 What is REST?</a:t>
            </a:r>
          </a:p>
          <a:p>
            <a:pPr marL="685800" lvl="2" indent="0">
              <a:buNone/>
            </a:pPr>
            <a:r>
              <a:rPr lang="en-US" sz="1600" dirty="0"/>
              <a:t>4.2 Working with JAX-RS</a:t>
            </a:r>
          </a:p>
          <a:p>
            <a:pPr marL="685800" lvl="2" indent="0">
              <a:buNone/>
            </a:pPr>
            <a:r>
              <a:rPr lang="en-US" sz="1600" dirty="0"/>
              <a:t>4.3 JAX-RS Annotations</a:t>
            </a:r>
          </a:p>
          <a:p>
            <a:pPr marL="685800" lvl="2" indent="0">
              <a:buNone/>
            </a:pPr>
            <a:r>
              <a:rPr lang="en-US" sz="1600" dirty="0"/>
              <a:t>4.4 Creating JAX-RS web service</a:t>
            </a:r>
          </a:p>
          <a:p>
            <a:pPr marL="685800" lvl="2" indent="0">
              <a:buNone/>
            </a:pPr>
            <a:r>
              <a:rPr lang="en-US" sz="1600" dirty="0"/>
              <a:t>4.5 Consuming Restful service</a:t>
            </a:r>
          </a:p>
          <a:p>
            <a:pPr marL="285750" indent="-285750">
              <a:buFont typeface="Arial" panose="020B0604020202020204" pitchFamily="34" charset="0"/>
              <a:buChar char="•"/>
            </a:pPr>
            <a:endParaRPr lang="en-US" dirty="0">
              <a:solidFill>
                <a:schemeClr val="tx2"/>
              </a:solidFill>
            </a:endParaRPr>
          </a:p>
          <a:p>
            <a:pPr lvl="1"/>
            <a:endParaRPr lang="en-US" dirty="0"/>
          </a:p>
          <a:p>
            <a:endParaRPr lang="en-US" dirty="0"/>
          </a:p>
        </p:txBody>
      </p:sp>
    </p:spTree>
    <p:extLst>
      <p:ext uri="{BB962C8B-B14F-4D97-AF65-F5344CB8AC3E}">
        <p14:creationId xmlns:p14="http://schemas.microsoft.com/office/powerpoint/2010/main" val="4183049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References</a:t>
            </a:r>
            <a:endParaRPr lang="en-US" sz="2400" dirty="0"/>
          </a:p>
        </p:txBody>
      </p:sp>
      <p:sp>
        <p:nvSpPr>
          <p:cNvPr id="2" name="Content Placeholder 1"/>
          <p:cNvSpPr>
            <a:spLocks noGrp="1"/>
          </p:cNvSpPr>
          <p:nvPr>
            <p:ph idx="1"/>
          </p:nvPr>
        </p:nvSpPr>
        <p:spPr>
          <a:xfrm>
            <a:off x="298516" y="1494766"/>
            <a:ext cx="6505732" cy="4643751"/>
          </a:xfrm>
        </p:spPr>
        <p:txBody>
          <a:bodyPr/>
          <a:lstStyle/>
          <a:p>
            <a:endParaRPr lang="en-US" dirty="0">
              <a:solidFill>
                <a:schemeClr val="tx2"/>
              </a:solidFill>
            </a:endParaRPr>
          </a:p>
          <a:p>
            <a:r>
              <a:rPr lang="en-US" dirty="0" err="1">
                <a:solidFill>
                  <a:schemeClr val="tx2"/>
                </a:solidFill>
              </a:rPr>
              <a:t>WebLinks</a:t>
            </a:r>
            <a:r>
              <a:rPr lang="en-US" dirty="0">
                <a:solidFill>
                  <a:schemeClr val="tx2"/>
                </a:solidFill>
              </a:rPr>
              <a:t>:</a:t>
            </a:r>
            <a:endParaRPr lang="en-US" dirty="0">
              <a:solidFill>
                <a:schemeClr val="tx2"/>
              </a:solidFill>
              <a:hlinkClick r:id="rId3"/>
            </a:endParaRPr>
          </a:p>
          <a:p>
            <a:r>
              <a:rPr lang="en-US" dirty="0">
                <a:hlinkClick r:id="rId3"/>
              </a:rPr>
              <a:t>RESTful Java Web Services by Jose Sandoval</a:t>
            </a:r>
          </a:p>
          <a:p>
            <a:r>
              <a:rPr lang="en-US" dirty="0">
                <a:hlinkClick r:id="rId3"/>
              </a:rPr>
              <a:t>https://docs.oracle.com/javaee/6/tutorial/doc/giepu.html</a:t>
            </a:r>
            <a:endParaRPr lang="en-US" dirty="0"/>
          </a:p>
          <a:p>
            <a:r>
              <a:rPr lang="en-US" dirty="0">
                <a:hlinkClick r:id="rId4"/>
              </a:rPr>
              <a:t>https://docs.oracle.com/javaee/6/tutorial/doc/bnayl.html</a:t>
            </a:r>
            <a:endParaRPr lang="en-US" dirty="0"/>
          </a:p>
          <a:p>
            <a:r>
              <a:rPr lang="en-US" dirty="0">
                <a:hlinkClick r:id="rId5"/>
              </a:rPr>
              <a:t>http://www.service-architecture.com/articles/web-services/web_services_explained.html</a:t>
            </a:r>
            <a:endParaRPr lang="en-US" dirty="0"/>
          </a:p>
          <a:p>
            <a:endParaRPr lang="en-US" dirty="0"/>
          </a:p>
          <a:p>
            <a:r>
              <a:rPr lang="en-US" dirty="0">
                <a:solidFill>
                  <a:schemeClr val="tx2"/>
                </a:solidFill>
              </a:rPr>
              <a:t>Books</a:t>
            </a:r>
          </a:p>
          <a:p>
            <a:r>
              <a:rPr lang="en-US" dirty="0">
                <a:solidFill>
                  <a:schemeClr val="tx2"/>
                </a:solidFill>
              </a:rPr>
              <a:t>RESTful Web Services (O’Reilly) By Richardson &amp; Ruby</a:t>
            </a:r>
          </a:p>
          <a:p>
            <a:r>
              <a:rPr lang="en-US" dirty="0">
                <a:solidFill>
                  <a:schemeClr val="tx2"/>
                </a:solidFill>
              </a:rPr>
              <a:t>Spring REST by Sudha </a:t>
            </a:r>
            <a:r>
              <a:rPr lang="en-US" dirty="0" err="1">
                <a:solidFill>
                  <a:schemeClr val="tx2"/>
                </a:solidFill>
              </a:rPr>
              <a:t>Belida</a:t>
            </a:r>
            <a:r>
              <a:rPr lang="en-US" dirty="0">
                <a:solidFill>
                  <a:schemeClr val="tx2"/>
                </a:solidFill>
              </a:rPr>
              <a:t>, Balaji Varanasi</a:t>
            </a:r>
          </a:p>
          <a:p>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7.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E6D7665F-8C87-49F1-94B0-6D13FB5E127F}"/>
</file>

<file path=customXml/itemProps2.xml><?xml version="1.0" encoding="utf-8"?>
<ds:datastoreItem xmlns:ds="http://schemas.openxmlformats.org/officeDocument/2006/customXml" ds:itemID="{C724A735-63D1-458B-9636-DEBD6845C662}"/>
</file>

<file path=customXml/itemProps3.xml><?xml version="1.0" encoding="utf-8"?>
<ds:datastoreItem xmlns:ds="http://schemas.openxmlformats.org/officeDocument/2006/customXml" ds:itemID="{E63433B7-998A-4D4C-91CD-BC966B06FCAD}"/>
</file>

<file path=docProps/app.xml><?xml version="1.0" encoding="utf-8"?>
<Properties xmlns="http://schemas.openxmlformats.org/officeDocument/2006/extended-properties" xmlns:vt="http://schemas.openxmlformats.org/officeDocument/2006/docPropsVTypes">
  <Template/>
  <TotalTime>10701</TotalTime>
  <Words>320</Words>
  <Application>Microsoft Office PowerPoint</Application>
  <PresentationFormat>On-screen Show (4:3)</PresentationFormat>
  <Paragraphs>119</Paragraphs>
  <Slides>11</Slides>
  <Notes>11</Notes>
  <HiddenSlides>1</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vt:i4>
      </vt:variant>
    </vt:vector>
  </HeadingPairs>
  <TitlesOfParts>
    <vt:vector size="23" baseType="lpstr">
      <vt:lpstr>Arial</vt:lpstr>
      <vt:lpstr>Calibri</vt:lpstr>
      <vt:lpstr>Georgia</vt:lpstr>
      <vt:lpstr>Verdana</vt:lpstr>
      <vt:lpstr>Wingdings</vt:lpstr>
      <vt:lpstr>Section slides</vt:lpstr>
      <vt:lpstr>Content Layouts</vt:lpstr>
      <vt:lpstr>Content and Image Layouts</vt:lpstr>
      <vt:lpstr>Capgemini 2017_Cover slides</vt:lpstr>
      <vt:lpstr>1_Section slides</vt:lpstr>
      <vt:lpstr>1_Content Layouts</vt:lpstr>
      <vt:lpstr>1_Content and Image Layouts</vt:lpstr>
      <vt:lpstr>PowerPoint Presentation</vt:lpstr>
      <vt:lpstr>Document History</vt:lpstr>
      <vt:lpstr>Course Goals and Non Goals</vt:lpstr>
      <vt:lpstr>Pre-requisites</vt:lpstr>
      <vt:lpstr>Intended Audience</vt:lpstr>
      <vt:lpstr>Day Wise Schedule</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Srivastava, Vaishali</cp:lastModifiedBy>
  <cp:revision>163</cp:revision>
  <dcterms:created xsi:type="dcterms:W3CDTF">2014-04-28T11:21:39Z</dcterms:created>
  <dcterms:modified xsi:type="dcterms:W3CDTF">2018-06-12T04:05:12Z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